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устой слайд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DF51DAE-FEFA-4DF7-BC17-B7C2327B657B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Два объекта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076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076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52A1DC3-360E-4AC5-B7E9-5B02B78C1A81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Сравнение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56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560" cy="368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PlaceHolder 7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" name="PlaceHolder 8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C4EFD7E-8E9F-4D7B-99AA-4A3DCB70E337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Только заголовок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dt" idx="3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ftr" idx="3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sldNum" idx="36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517099A-A546-45B0-B41D-6BF0CD76EC22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ъект с подписью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560" cy="159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Образец </a:t>
            </a: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заголовка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480" cy="487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0DED4EE-2744-4C43-9527-C69A91DA2C14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Рисунок с подписью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560" cy="159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480" cy="487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структуры щёлкните мышью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 структуры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 структуры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Четвёртый уровень структуры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 структуры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Шестой уровень структуры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Седьмой уровень структуры</a:t>
            </a: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" name="PlaceHolder 6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5B51DB8-2327-44FF-B9AC-473293697847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Титульный слайд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б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р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з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е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ц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 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з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г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л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в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к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669F404-28E6-4015-888F-8B9F4BDC679C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структуры щёлкните мышью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 структуры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 структуры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Четвёртый уровень структуры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 структуры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Шестой уровень структуры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Седьмой уровень структуры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Титульный слайд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б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р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з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е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ц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 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з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г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л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в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к</a:t>
            </a: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44475B6-8EDB-4C2D-BFF4-7D577E3AE632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структуры щёлкните мышью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 структуры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 структуры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Четвёртый уровень структуры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 структуры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Шестой уровень структуры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Седьмой уровень структуры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Заголовок и вертикальный текст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1B33C6C-45B9-4CD6-A71A-3345C70B9321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Вертикальный заголовок и текст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360" cy="581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б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р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з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е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ц 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з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г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л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в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к</a:t>
            </a: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520" cy="581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B020CD4-FA82-4C12-A08E-933DCAB100B1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Заголовок и объект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44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765D52B-FF98-48EA-9D55-D4248BDF3A6A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раздела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880" cy="2851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4880" cy="1499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Образец текста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&lt;дата/время&gt;</a:t>
            </a:r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6DAF99B-3292-444B-91B7-3DFB784BDFC2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&lt;номер&gt;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github.com/GQuadro-star/synchronize" TargetMode="External"/><Relationship Id="rId2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Овал 3"/>
          <p:cNvSpPr/>
          <p:nvPr/>
        </p:nvSpPr>
        <p:spPr>
          <a:xfrm>
            <a:off x="7895880" y="-1282320"/>
            <a:ext cx="5543640" cy="554364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66" name="Овал 4"/>
          <p:cNvSpPr/>
          <p:nvPr/>
        </p:nvSpPr>
        <p:spPr>
          <a:xfrm>
            <a:off x="9197640" y="2790000"/>
            <a:ext cx="4938840" cy="499500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135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en-US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Synchronize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ubTitle"/>
          </p:nvPr>
        </p:nvSpPr>
        <p:spPr>
          <a:xfrm>
            <a:off x="1523880" y="2979720"/>
            <a:ext cx="9143280" cy="324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Участники: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Ученики 10 «Д» класса ГБОУ Школы № 1568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Бокарев Андрей Павлович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Бычков Григорий Александрович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Руководитель: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Педагог ГБОУ Школы № 1568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lang="ru-RU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Черкасов Дмитрий Игоревич</a:t>
            </a:r>
            <a:endParaRPr lang="ru-RU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Прямоугольник 7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0" name="Прямоугольник 8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1" name="Прямоугольник 9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2" name="Прямоугольник: скругленные углы 2"/>
          <p:cNvSpPr/>
          <p:nvPr/>
        </p:nvSpPr>
        <p:spPr>
          <a:xfrm rot="20777400">
            <a:off x="-2809440" y="-1022760"/>
            <a:ext cx="6069240" cy="1071864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p:transition spd="slow">
    <p:fade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Овал 15"/>
          <p:cNvSpPr/>
          <p:nvPr/>
        </p:nvSpPr>
        <p:spPr>
          <a:xfrm>
            <a:off x="-1607040" y="-1501920"/>
            <a:ext cx="5915520" cy="598284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62" name="Овал 14"/>
          <p:cNvSpPr/>
          <p:nvPr/>
        </p:nvSpPr>
        <p:spPr>
          <a:xfrm>
            <a:off x="-932400" y="2174760"/>
            <a:ext cx="6691320" cy="669132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213960" y="247680"/>
            <a:ext cx="436824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44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Как работает шифрование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4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65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66" name="Прямоугольник 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67" name="Прямоугольник: скругленные углы 18"/>
          <p:cNvSpPr/>
          <p:nvPr/>
        </p:nvSpPr>
        <p:spPr>
          <a:xfrm rot="16200000">
            <a:off x="5040" y="707040"/>
            <a:ext cx="6361920" cy="544428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subTitle"/>
          </p:nvPr>
        </p:nvSpPr>
        <p:spPr>
          <a:xfrm>
            <a:off x="837720" y="812160"/>
            <a:ext cx="4866840" cy="6519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lang="ru-RU" sz="20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В качестве основы для локального выполнения скриптов использовался Pyodide — инструмент для выполнения Python-скриптов на клиенте, благодаря технологии WebAssembly.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lang="ru-RU" sz="20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Решение использовать Pyodide так же хорошо тем, что это сократит потребность в вычислительных мощностях сервера в разы, так как всё шифрование будет переложено на компьютер пользователя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9" name=""/>
          <p:cNvPicPr/>
          <p:nvPr/>
        </p:nvPicPr>
        <p:blipFill>
          <a:blip r:embed="rId1"/>
          <a:stretch/>
        </p:blipFill>
        <p:spPr>
          <a:xfrm>
            <a:off x="6252120" y="1200240"/>
            <a:ext cx="5473800" cy="26640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70" name=""/>
          <p:cNvPicPr/>
          <p:nvPr/>
        </p:nvPicPr>
        <p:blipFill>
          <a:blip r:embed="rId2"/>
          <a:stretch/>
        </p:blipFill>
        <p:spPr>
          <a:xfrm>
            <a:off x="6218280" y="4107600"/>
            <a:ext cx="5429520" cy="264276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fade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Овал 8"/>
          <p:cNvSpPr/>
          <p:nvPr/>
        </p:nvSpPr>
        <p:spPr>
          <a:xfrm>
            <a:off x="295200" y="1686960"/>
            <a:ext cx="5452920" cy="545292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72" name="Овал 10"/>
          <p:cNvSpPr/>
          <p:nvPr/>
        </p:nvSpPr>
        <p:spPr>
          <a:xfrm>
            <a:off x="-933480" y="704880"/>
            <a:ext cx="3653640" cy="369540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1523880" y="6660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Режим шифрования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4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75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76" name="Прямоугольник 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77" name="Прямоугольник: скругленные углы 18"/>
          <p:cNvSpPr/>
          <p:nvPr/>
        </p:nvSpPr>
        <p:spPr>
          <a:xfrm>
            <a:off x="5084640" y="945000"/>
            <a:ext cx="6811200" cy="563292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subTitle"/>
          </p:nvPr>
        </p:nvSpPr>
        <p:spPr>
          <a:xfrm>
            <a:off x="5432400" y="1296000"/>
            <a:ext cx="6162120" cy="518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0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В файле encrypt.py находится весь исполняемый скрипт при шифровании текста. 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9" name="AutoShape 2" descr="Picture background"/>
          <p:cNvSpPr/>
          <p:nvPr/>
        </p:nvSpPr>
        <p:spPr>
          <a:xfrm>
            <a:off x="5943600" y="32767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180" name=""/>
          <p:cNvPicPr/>
          <p:nvPr/>
        </p:nvPicPr>
        <p:blipFill>
          <a:blip r:embed="rId1"/>
          <a:stretch/>
        </p:blipFill>
        <p:spPr>
          <a:xfrm>
            <a:off x="1523880" y="1019160"/>
            <a:ext cx="2678040" cy="556776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fade/>
  </p:transition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Овал 7"/>
          <p:cNvSpPr/>
          <p:nvPr/>
        </p:nvSpPr>
        <p:spPr>
          <a:xfrm>
            <a:off x="-1317600" y="281880"/>
            <a:ext cx="5452920" cy="545292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82" name="Овал 8"/>
          <p:cNvSpPr/>
          <p:nvPr/>
        </p:nvSpPr>
        <p:spPr>
          <a:xfrm>
            <a:off x="1174680" y="2612160"/>
            <a:ext cx="3653640" cy="369540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1523880" y="6660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Режим шифрования 2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4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85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86" name="Прямоугольник 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87" name="AutoShape 2" descr="Picture background"/>
          <p:cNvSpPr/>
          <p:nvPr/>
        </p:nvSpPr>
        <p:spPr>
          <a:xfrm>
            <a:off x="5943600" y="32767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188" name=""/>
          <p:cNvPicPr/>
          <p:nvPr/>
        </p:nvPicPr>
        <p:blipFill>
          <a:blip r:embed="rId1"/>
          <a:stretch/>
        </p:blipFill>
        <p:spPr>
          <a:xfrm>
            <a:off x="135360" y="887040"/>
            <a:ext cx="5927040" cy="2288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9" name=""/>
          <p:cNvSpPr txBox="1"/>
          <p:nvPr/>
        </p:nvSpPr>
        <p:spPr>
          <a:xfrm>
            <a:off x="6538680" y="1617120"/>
            <a:ext cx="476424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spAutoFit/>
          </a:bodyPr>
          <a:p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Инициализация функции обработки файла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90" name=""/>
          <p:cNvPicPr/>
          <p:nvPr/>
        </p:nvPicPr>
        <p:blipFill>
          <a:blip r:embed="rId2"/>
          <a:stretch/>
        </p:blipFill>
        <p:spPr>
          <a:xfrm>
            <a:off x="815760" y="3227400"/>
            <a:ext cx="4361400" cy="2732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1" name=""/>
          <p:cNvSpPr txBox="1"/>
          <p:nvPr/>
        </p:nvSpPr>
        <p:spPr>
          <a:xfrm>
            <a:off x="5397480" y="4246560"/>
            <a:ext cx="439992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spAutoFit/>
          </a:bodyPr>
          <a:p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Сценарий на случай режима шифровки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transition spd="slow">
    <p:fade/>
  </p:transition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Овал 9"/>
          <p:cNvSpPr/>
          <p:nvPr/>
        </p:nvSpPr>
        <p:spPr>
          <a:xfrm>
            <a:off x="-1317600" y="281880"/>
            <a:ext cx="5452920" cy="545292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93" name="Овал 13"/>
          <p:cNvSpPr/>
          <p:nvPr/>
        </p:nvSpPr>
        <p:spPr>
          <a:xfrm>
            <a:off x="1174680" y="2612160"/>
            <a:ext cx="3653640" cy="369540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523880" y="6660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Режим шифрования 2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5" name="Прямоугольник 1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96" name="Прямоугольник 1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97" name="Прямоугольник 1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98" name="AutoShape 1" descr="Picture background"/>
          <p:cNvSpPr/>
          <p:nvPr/>
        </p:nvSpPr>
        <p:spPr>
          <a:xfrm>
            <a:off x="5943600" y="32767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noAutofit/>
          </a:bodyPr>
          <a:p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99" name=""/>
          <p:cNvSpPr txBox="1"/>
          <p:nvPr/>
        </p:nvSpPr>
        <p:spPr>
          <a:xfrm>
            <a:off x="6379920" y="1359000"/>
            <a:ext cx="466020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spAutoFit/>
          </a:bodyPr>
          <a:p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Сценарий на случай режима дешифровки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00" name=""/>
          <p:cNvPicPr/>
          <p:nvPr/>
        </p:nvPicPr>
        <p:blipFill>
          <a:blip r:embed="rId1"/>
          <a:stretch/>
        </p:blipFill>
        <p:spPr>
          <a:xfrm>
            <a:off x="877320" y="1166760"/>
            <a:ext cx="5263200" cy="4806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1" name=""/>
          <p:cNvSpPr txBox="1"/>
          <p:nvPr/>
        </p:nvSpPr>
        <p:spPr>
          <a:xfrm>
            <a:off x="6230880" y="5218920"/>
            <a:ext cx="3988800" cy="496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Возврат полученных данных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transition spd="slow">
    <p:fade/>
  </p:transition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Овал 14"/>
          <p:cNvSpPr/>
          <p:nvPr/>
        </p:nvSpPr>
        <p:spPr>
          <a:xfrm>
            <a:off x="-7042320" y="-7750800"/>
            <a:ext cx="4940640" cy="494064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03" name="Овал 15"/>
          <p:cNvSpPr/>
          <p:nvPr/>
        </p:nvSpPr>
        <p:spPr>
          <a:xfrm>
            <a:off x="12892320" y="6858000"/>
            <a:ext cx="5265000" cy="532512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1523880" y="16884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Планы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5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06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07" name="Прямоугольник 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08" name="Прямоугольник: скругленные углы 18"/>
          <p:cNvSpPr/>
          <p:nvPr/>
        </p:nvSpPr>
        <p:spPr>
          <a:xfrm rot="10800000">
            <a:off x="1002240" y="1006200"/>
            <a:ext cx="10150560" cy="573480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subTitle"/>
          </p:nvPr>
        </p:nvSpPr>
        <p:spPr>
          <a:xfrm>
            <a:off x="1533240" y="1252800"/>
            <a:ext cx="9111960" cy="518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То, чем на данный момент является Synchronize — лишь часть от того, на что в будущем идёт расчёт.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•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	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Возможность раздавать файл по ссылке только тому пользователю, </a:t>
            </a:r>
            <a:r>
              <a:rPr lang="en-US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	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который, перейдя по ссылке, введёт пароль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•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	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Добавление других алгоритмов шифрования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•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	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Конструктор своего алгоритма с возможностью экспорта и импорта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•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	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Более детальная настройка (например, длина соли или сигнатура)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•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	</a:t>
            </a: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Защита от DOS-DDOS атак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0" name="AutoShape 2" descr="Picture background"/>
          <p:cNvSpPr/>
          <p:nvPr/>
        </p:nvSpPr>
        <p:spPr>
          <a:xfrm>
            <a:off x="5943600" y="32767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p:transition spd="slow">
    <p:fade/>
  </p:transition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Овал 16"/>
          <p:cNvSpPr/>
          <p:nvPr/>
        </p:nvSpPr>
        <p:spPr>
          <a:xfrm>
            <a:off x="-7042320" y="-7750800"/>
            <a:ext cx="4940640" cy="494064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12" name="Овал 17"/>
          <p:cNvSpPr/>
          <p:nvPr/>
        </p:nvSpPr>
        <p:spPr>
          <a:xfrm>
            <a:off x="12892320" y="6858000"/>
            <a:ext cx="5265000" cy="532512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523880" y="16884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Заключение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4" name="Прямоугольник 16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15" name="Прямоугольник 17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16" name="Прямоугольник 18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17" name="Прямоугольник: скругленные углы 4"/>
          <p:cNvSpPr/>
          <p:nvPr/>
        </p:nvSpPr>
        <p:spPr>
          <a:xfrm rot="10800000">
            <a:off x="1002240" y="1006200"/>
            <a:ext cx="10150560" cy="573480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subTitle"/>
          </p:nvPr>
        </p:nvSpPr>
        <p:spPr>
          <a:xfrm>
            <a:off x="1533240" y="1252800"/>
            <a:ext cx="9111960" cy="518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У нас получилось создать проект Synchronize, который работает и по сей день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800" b="0" u="none" strike="noStrike">
                <a:solidFill>
                  <a:schemeClr val="lt1"/>
                </a:solidFill>
                <a:effectLst/>
                <a:uFillTx/>
                <a:latin typeface="Calibri"/>
                <a:hlinkClick r:id="rId1"/>
              </a:rPr>
              <a:t>Репозиторий этого проекта</a:t>
            </a: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lang="ru-RU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9" name="AutoShape 3" descr="Picture background"/>
          <p:cNvSpPr/>
          <p:nvPr/>
        </p:nvSpPr>
        <p:spPr>
          <a:xfrm>
            <a:off x="5943600" y="32767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noAutofit/>
          </a:bodyPr>
          <a:p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p:transition spd="slow">
    <p:fade/>
  </p:transition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21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22" name="Прямоугольник 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23" name="AutoShape 2" descr="Picture background"/>
          <p:cNvSpPr/>
          <p:nvPr/>
        </p:nvSpPr>
        <p:spPr>
          <a:xfrm>
            <a:off x="5943600" y="32767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24" name="Овал 11"/>
          <p:cNvSpPr/>
          <p:nvPr/>
        </p:nvSpPr>
        <p:spPr>
          <a:xfrm>
            <a:off x="7895880" y="-1282320"/>
            <a:ext cx="5543640" cy="554364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25" name="Овал 12"/>
          <p:cNvSpPr/>
          <p:nvPr/>
        </p:nvSpPr>
        <p:spPr>
          <a:xfrm>
            <a:off x="9197640" y="2790000"/>
            <a:ext cx="4938840" cy="499500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26" name="Прямоугольник: скругленные углы 13"/>
          <p:cNvSpPr/>
          <p:nvPr/>
        </p:nvSpPr>
        <p:spPr>
          <a:xfrm rot="20777400">
            <a:off x="-2583360" y="-396000"/>
            <a:ext cx="6069240" cy="1071864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1523880" y="36756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Благодарности</a:t>
            </a:r>
            <a:r>
              <a:rPr lang="en-US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: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8" name=""/>
          <p:cNvSpPr txBox="1"/>
          <p:nvPr/>
        </p:nvSpPr>
        <p:spPr>
          <a:xfrm>
            <a:off x="3724560" y="3968640"/>
            <a:ext cx="4742640" cy="858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Выражаем огромную благодарность Черкасову Дмитрию Игоревичу, учителю информатики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29" name=""/>
          <p:cNvPicPr/>
          <p:nvPr/>
        </p:nvPicPr>
        <p:blipFill>
          <a:blip r:embed="rId1"/>
          <a:stretch/>
        </p:blipFill>
        <p:spPr>
          <a:xfrm>
            <a:off x="4821120" y="1320120"/>
            <a:ext cx="2549520" cy="254952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fade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Овал 14"/>
          <p:cNvSpPr/>
          <p:nvPr/>
        </p:nvSpPr>
        <p:spPr>
          <a:xfrm>
            <a:off x="8337240" y="3764160"/>
            <a:ext cx="4871160" cy="487116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4" name="Овал 15"/>
          <p:cNvSpPr/>
          <p:nvPr/>
        </p:nvSpPr>
        <p:spPr>
          <a:xfrm>
            <a:off x="7358760" y="-897840"/>
            <a:ext cx="6204960" cy="627588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О разработчиках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Прямоугольник 3"/>
          <p:cNvSpPr/>
          <p:nvPr/>
        </p:nvSpPr>
        <p:spPr>
          <a:xfrm>
            <a:off x="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7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79" name=""/>
          <p:cNvPicPr/>
          <p:nvPr/>
        </p:nvPicPr>
        <p:blipFill>
          <a:blip r:embed="rId1"/>
          <a:stretch/>
        </p:blipFill>
        <p:spPr>
          <a:xfrm>
            <a:off x="5059440" y="1299600"/>
            <a:ext cx="2201040" cy="2935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0" name=""/>
          <p:cNvPicPr/>
          <p:nvPr/>
        </p:nvPicPr>
        <p:blipFill>
          <a:blip r:embed="rId2"/>
          <a:stretch/>
        </p:blipFill>
        <p:spPr>
          <a:xfrm rot="21595800">
            <a:off x="1237680" y="1019520"/>
            <a:ext cx="2459160" cy="3279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1" name=""/>
          <p:cNvSpPr/>
          <p:nvPr/>
        </p:nvSpPr>
        <p:spPr>
          <a:xfrm>
            <a:off x="501840" y="4347000"/>
            <a:ext cx="3809880" cy="96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Андрей Бокарёв</a:t>
            </a:r>
            <a:br>
              <a:rPr sz="1800"/>
            </a:b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Frotend-разработчик и дизайнер проекта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527000" y="4329720"/>
            <a:ext cx="3809880" cy="96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Григорий Бычков</a:t>
            </a:r>
            <a:br>
              <a:rPr sz="1800"/>
            </a:b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Backend-разработчик и Logic-разработчик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transition spd="slow">
    <p:fade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9"/>
          <p:cNvPicPr/>
          <p:nvPr/>
        </p:nvPicPr>
        <p:blipFill>
          <a:blip r:embed="rId1"/>
          <a:stretch/>
        </p:blipFill>
        <p:spPr>
          <a:xfrm>
            <a:off x="5151600" y="1893960"/>
            <a:ext cx="6748200" cy="3796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4" name="Овал 14"/>
          <p:cNvSpPr/>
          <p:nvPr/>
        </p:nvSpPr>
        <p:spPr>
          <a:xfrm>
            <a:off x="-1545840" y="-819360"/>
            <a:ext cx="5543640" cy="554364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5" name="Овал 15"/>
          <p:cNvSpPr/>
          <p:nvPr/>
        </p:nvSpPr>
        <p:spPr>
          <a:xfrm>
            <a:off x="-991440" y="3308040"/>
            <a:ext cx="4938840" cy="499500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486760" y="1577520"/>
            <a:ext cx="5788080" cy="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-45360" bIns="-4536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Актуальность проблемы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8" name="Прямоугольник 4"/>
          <p:cNvSpPr/>
          <p:nvPr/>
        </p:nvSpPr>
        <p:spPr>
          <a:xfrm>
            <a:off x="1485000" y="19044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9" name="Прямоугольник 5"/>
          <p:cNvSpPr/>
          <p:nvPr/>
        </p:nvSpPr>
        <p:spPr>
          <a:xfrm>
            <a:off x="2377440" y="44676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0" name="Прямоугольник: скругленные углы 18"/>
          <p:cNvSpPr/>
          <p:nvPr/>
        </p:nvSpPr>
        <p:spPr>
          <a:xfrm rot="16200000">
            <a:off x="744480" y="744840"/>
            <a:ext cx="3660480" cy="482724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706680" y="1577880"/>
            <a:ext cx="3758040" cy="341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62500" lnSpcReduction="19999"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36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Согласно статистике от GMInsights количество программ по шифрованию неуклонно растёт</a:t>
            </a:r>
            <a:endParaRPr lang="ru-RU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36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Увеличение предложения можно объяснить увеличением спроса: потребность в защите своих данных увеличивается ежечасно</a:t>
            </a:r>
            <a:endParaRPr lang="ru-RU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transition spd="slow">
    <p:fade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Овал 5"/>
          <p:cNvSpPr/>
          <p:nvPr/>
        </p:nvSpPr>
        <p:spPr>
          <a:xfrm>
            <a:off x="-1545840" y="-819360"/>
            <a:ext cx="5543640" cy="554364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3" name="Овал 6"/>
          <p:cNvSpPr/>
          <p:nvPr/>
        </p:nvSpPr>
        <p:spPr>
          <a:xfrm>
            <a:off x="-991440" y="3308040"/>
            <a:ext cx="4938840" cy="499500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486760" y="1577520"/>
            <a:ext cx="5788080" cy="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-45360" bIns="-4536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Актуальность проблемы 2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Прямоугольник 10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6" name="Прямоугольник 11"/>
          <p:cNvSpPr/>
          <p:nvPr/>
        </p:nvSpPr>
        <p:spPr>
          <a:xfrm>
            <a:off x="2829960" y="4438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7" name="Прямоугольник 12"/>
          <p:cNvSpPr/>
          <p:nvPr/>
        </p:nvSpPr>
        <p:spPr>
          <a:xfrm>
            <a:off x="2095200" y="44388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8" name="Прямоугольник: скругленные углы 3"/>
          <p:cNvSpPr/>
          <p:nvPr/>
        </p:nvSpPr>
        <p:spPr>
          <a:xfrm rot="16200000">
            <a:off x="744480" y="744840"/>
            <a:ext cx="3660480" cy="482724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subTitle"/>
          </p:nvPr>
        </p:nvSpPr>
        <p:spPr>
          <a:xfrm>
            <a:off x="706680" y="1577880"/>
            <a:ext cx="3758040" cy="341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9999"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36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Несмотря на большое количество ПО для шифрования, многие решения остаются проприетарными</a:t>
            </a:r>
            <a:endParaRPr lang="ru-RU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0" name=""/>
          <p:cNvPicPr/>
          <p:nvPr/>
        </p:nvPicPr>
        <p:blipFill>
          <a:blip r:embed="rId1"/>
          <a:stretch/>
        </p:blipFill>
        <p:spPr>
          <a:xfrm>
            <a:off x="5403240" y="1810440"/>
            <a:ext cx="954360" cy="925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1" name=""/>
          <p:cNvSpPr/>
          <p:nvPr/>
        </p:nvSpPr>
        <p:spPr>
          <a:xfrm>
            <a:off x="5393520" y="2809080"/>
            <a:ext cx="113328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BitLocker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2" name=""/>
          <p:cNvPicPr/>
          <p:nvPr/>
        </p:nvPicPr>
        <p:blipFill>
          <a:blip r:embed="rId2"/>
          <a:srcRect l="17397" t="0" r="18032" b="0"/>
          <a:stretch/>
        </p:blipFill>
        <p:spPr>
          <a:xfrm>
            <a:off x="7155720" y="1794600"/>
            <a:ext cx="1107000" cy="1143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3" name=""/>
          <p:cNvSpPr/>
          <p:nvPr/>
        </p:nvSpPr>
        <p:spPr>
          <a:xfrm>
            <a:off x="7155720" y="2938680"/>
            <a:ext cx="105264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FileVault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4" name=""/>
          <p:cNvPicPr/>
          <p:nvPr/>
        </p:nvPicPr>
        <p:blipFill>
          <a:blip r:embed="rId3"/>
          <a:srcRect l="32059" t="16074" r="31875" b="15471"/>
          <a:stretch/>
        </p:blipFill>
        <p:spPr>
          <a:xfrm>
            <a:off x="8629200" y="1720800"/>
            <a:ext cx="1121760" cy="1117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5" name=""/>
          <p:cNvSpPr/>
          <p:nvPr/>
        </p:nvSpPr>
        <p:spPr>
          <a:xfrm>
            <a:off x="8501040" y="2893680"/>
            <a:ext cx="132372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BoxCryptor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6" name=""/>
          <p:cNvPicPr/>
          <p:nvPr/>
        </p:nvPicPr>
        <p:blipFill>
          <a:blip r:embed="rId4"/>
          <a:stretch/>
        </p:blipFill>
        <p:spPr>
          <a:xfrm>
            <a:off x="10323360" y="1690920"/>
            <a:ext cx="1085040" cy="1182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7" name=""/>
          <p:cNvSpPr/>
          <p:nvPr/>
        </p:nvSpPr>
        <p:spPr>
          <a:xfrm>
            <a:off x="10323360" y="2873880"/>
            <a:ext cx="9932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AxCrypt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8" name=""/>
          <p:cNvPicPr/>
          <p:nvPr/>
        </p:nvPicPr>
        <p:blipFill>
          <a:blip r:embed="rId5"/>
          <a:stretch/>
        </p:blipFill>
        <p:spPr>
          <a:xfrm>
            <a:off x="5322240" y="3322080"/>
            <a:ext cx="1201680" cy="1201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9" name=""/>
          <p:cNvSpPr/>
          <p:nvPr/>
        </p:nvSpPr>
        <p:spPr>
          <a:xfrm>
            <a:off x="5214960" y="4583880"/>
            <a:ext cx="136188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NordLocker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0" name=""/>
          <p:cNvPicPr/>
          <p:nvPr/>
        </p:nvPicPr>
        <p:blipFill>
          <a:blip r:embed="rId6"/>
          <a:stretch/>
        </p:blipFill>
        <p:spPr>
          <a:xfrm>
            <a:off x="6953400" y="3322080"/>
            <a:ext cx="1190160" cy="119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1" name=""/>
          <p:cNvSpPr/>
          <p:nvPr/>
        </p:nvSpPr>
        <p:spPr>
          <a:xfrm>
            <a:off x="6917760" y="4608000"/>
            <a:ext cx="1196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Symantec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2" name=""/>
          <p:cNvPicPr/>
          <p:nvPr/>
        </p:nvPicPr>
        <p:blipFill>
          <a:blip r:embed="rId7"/>
          <a:stretch/>
        </p:blipFill>
        <p:spPr>
          <a:xfrm>
            <a:off x="8489520" y="3404880"/>
            <a:ext cx="1154520" cy="1154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"/>
          <p:cNvSpPr/>
          <p:nvPr/>
        </p:nvSpPr>
        <p:spPr>
          <a:xfrm>
            <a:off x="8537040" y="4644000"/>
            <a:ext cx="9554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McAfee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10013040" y="3703320"/>
            <a:ext cx="177408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ru-RU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А чем же тогда пользоваться?</a:t>
            </a:r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transition spd="slow">
    <p:fade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Овал 1"/>
          <p:cNvSpPr/>
          <p:nvPr/>
        </p:nvSpPr>
        <p:spPr>
          <a:xfrm>
            <a:off x="8337240" y="3764160"/>
            <a:ext cx="4871160" cy="487116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16" name="Овал 2"/>
          <p:cNvSpPr/>
          <p:nvPr/>
        </p:nvSpPr>
        <p:spPr>
          <a:xfrm>
            <a:off x="7358760" y="-897840"/>
            <a:ext cx="6204960" cy="627588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-1381320" y="66276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В чём проблема закрытого ПО?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" name="Прямоугольник 1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19" name="Прямоугольник 2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20" name="Прямоугольник 6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21" name="Прямоугольник: скругленные углы 1"/>
          <p:cNvSpPr/>
          <p:nvPr/>
        </p:nvSpPr>
        <p:spPr>
          <a:xfrm rot="16200000">
            <a:off x="6803280" y="1367640"/>
            <a:ext cx="5424120" cy="521892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7167600" y="1615680"/>
            <a:ext cx="4552920" cy="507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9999"/>
          </a:bodyPr>
          <a:p>
            <a:pPr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lang="ru-RU" sz="36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Проприетарные компоненты — это закрытый код, который нельзя проверить.</a:t>
            </a:r>
            <a:endParaRPr lang="ru-RU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lang="ru-RU" sz="36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Это создаёт риск скрытых уязвимостей, бэкдоров и слежки, так как пользователь не может убедиться, что ПО делает только то, что заявлено.</a:t>
            </a:r>
            <a:endParaRPr lang="ru-RU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endParaRPr lang="ru-RU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3" name=""/>
          <p:cNvPicPr/>
          <p:nvPr/>
        </p:nvPicPr>
        <p:blipFill>
          <a:blip r:embed="rId1"/>
          <a:stretch/>
        </p:blipFill>
        <p:spPr>
          <a:xfrm>
            <a:off x="198360" y="2234520"/>
            <a:ext cx="6587280" cy="231336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fade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Рисунок 9"/>
          <p:cNvPicPr/>
          <p:nvPr/>
        </p:nvPicPr>
        <p:blipFill>
          <a:blip r:embed="rId1"/>
          <a:stretch/>
        </p:blipFill>
        <p:spPr>
          <a:xfrm>
            <a:off x="-15190920" y="1857600"/>
            <a:ext cx="5156280" cy="2901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5" name="Овал 14"/>
          <p:cNvSpPr/>
          <p:nvPr/>
        </p:nvSpPr>
        <p:spPr>
          <a:xfrm>
            <a:off x="-2482560" y="-1418400"/>
            <a:ext cx="7746840" cy="774684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26" name="Овал 15"/>
          <p:cNvSpPr/>
          <p:nvPr/>
        </p:nvSpPr>
        <p:spPr>
          <a:xfrm>
            <a:off x="6734520" y="2455560"/>
            <a:ext cx="5747040" cy="581256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523880" y="16884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Цель работы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29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30" name="Прямоугольник 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31" name="Прямоугольник: скругленные углы 18"/>
          <p:cNvSpPr/>
          <p:nvPr/>
        </p:nvSpPr>
        <p:spPr>
          <a:xfrm rot="16200000">
            <a:off x="3426120" y="-1508040"/>
            <a:ext cx="4467960" cy="1001412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1323720" y="1690200"/>
            <a:ext cx="9058320" cy="375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36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Цель работы — разработать сервис Synchronize, который, в отличие от зарубежных аналогов, не будет содержать ни единого проприетарного компонента</a:t>
            </a:r>
            <a:endParaRPr lang="ru-RU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transition spd="slow">
    <p:fade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Прямоугольник: скругленные углы 8"/>
          <p:cNvSpPr/>
          <p:nvPr/>
        </p:nvSpPr>
        <p:spPr>
          <a:xfrm>
            <a:off x="7768080" y="3489840"/>
            <a:ext cx="1154520" cy="1190160"/>
          </a:xfrm>
          <a:prstGeom prst="roundRect">
            <a:avLst>
              <a:gd name="adj" fmla="val 16667"/>
            </a:avLst>
          </a:prstGeom>
          <a:solidFill>
            <a:srgbClr val="f7df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34" name="Овал 14"/>
          <p:cNvSpPr/>
          <p:nvPr/>
        </p:nvSpPr>
        <p:spPr>
          <a:xfrm>
            <a:off x="8377920" y="-2253600"/>
            <a:ext cx="6831720" cy="683172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35" name="Овал 15"/>
          <p:cNvSpPr/>
          <p:nvPr/>
        </p:nvSpPr>
        <p:spPr>
          <a:xfrm>
            <a:off x="-1550160" y="3213720"/>
            <a:ext cx="5747040" cy="581256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738320" y="71496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Используемые</a:t>
            </a:r>
            <a:br>
              <a:rPr sz="6000"/>
            </a:b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технологии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38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39" name="Прямоугольник 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0" name="Прямоугольник: скругленные углы 18"/>
          <p:cNvSpPr/>
          <p:nvPr/>
        </p:nvSpPr>
        <p:spPr>
          <a:xfrm rot="16200000">
            <a:off x="1270440" y="496800"/>
            <a:ext cx="5424120" cy="667584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1091520" y="1356480"/>
            <a:ext cx="5996880" cy="499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4400" b="0" u="none" strike="noStrike">
                <a:solidFill>
                  <a:schemeClr val="lt1"/>
                </a:solidFill>
                <a:effectLst/>
                <a:uFillTx/>
                <a:latin typeface="Calibri"/>
                <a:ea typeface="Noto Sans CJK SC"/>
              </a:rPr>
              <a:t>Для сайта </a:t>
            </a:r>
            <a:r>
              <a:rPr lang="ru-RU" sz="44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→ Django, Python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44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Сайтовые скрипты → JS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4400" b="0" u="none" strike="noStrike">
                <a:solidFill>
                  <a:schemeClr val="lt1"/>
                </a:solidFill>
                <a:effectLst/>
                <a:uFillTx/>
                <a:latin typeface="Calibri"/>
                <a:ea typeface="Noto Sans CJK SC"/>
              </a:rPr>
              <a:t>Шифрование </a:t>
            </a:r>
            <a:r>
              <a:rPr lang="ru-RU" sz="44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→ cryptography, pyodide, Python</a:t>
            </a:r>
            <a:endParaRPr lang="ru-RU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2" name="Рисунок 7"/>
          <p:cNvPicPr/>
          <p:nvPr/>
        </p:nvPicPr>
        <p:blipFill>
          <a:blip r:embed="rId1"/>
          <a:stretch/>
        </p:blipFill>
        <p:spPr>
          <a:xfrm>
            <a:off x="7768080" y="5146200"/>
            <a:ext cx="4224960" cy="13910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43" name="Picture 4" descr="Picture background"/>
          <p:cNvPicPr/>
          <p:nvPr/>
        </p:nvPicPr>
        <p:blipFill>
          <a:blip r:embed="rId2"/>
          <a:srcRect l="22270" t="40672" r="5770" b="6898"/>
          <a:stretch/>
        </p:blipFill>
        <p:spPr>
          <a:xfrm>
            <a:off x="7981200" y="3954600"/>
            <a:ext cx="856080" cy="62352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fade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Овал 14"/>
          <p:cNvSpPr/>
          <p:nvPr/>
        </p:nvSpPr>
        <p:spPr>
          <a:xfrm>
            <a:off x="8202240" y="4538880"/>
            <a:ext cx="5452920" cy="545292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5" name="Овал 15"/>
          <p:cNvSpPr/>
          <p:nvPr/>
        </p:nvSpPr>
        <p:spPr>
          <a:xfrm>
            <a:off x="-1816560" y="-916200"/>
            <a:ext cx="5802480" cy="586872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-197640" y="793800"/>
            <a:ext cx="707796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Схематика работы сайта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7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8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9" name="Прямоугольник 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0" name="Прямоугольник: скругленные углы 18"/>
          <p:cNvSpPr/>
          <p:nvPr/>
        </p:nvSpPr>
        <p:spPr>
          <a:xfrm rot="18874200">
            <a:off x="8947800" y="-5961240"/>
            <a:ext cx="5424120" cy="1150452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51" name=""/>
          <p:cNvPicPr/>
          <p:nvPr/>
        </p:nvPicPr>
        <p:blipFill>
          <a:blip r:embed="rId1"/>
          <a:stretch/>
        </p:blipFill>
        <p:spPr>
          <a:xfrm>
            <a:off x="1018800" y="1746720"/>
            <a:ext cx="6422400" cy="502920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fade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Овал 14"/>
          <p:cNvSpPr/>
          <p:nvPr/>
        </p:nvSpPr>
        <p:spPr>
          <a:xfrm>
            <a:off x="-848880" y="-1726920"/>
            <a:ext cx="4744800" cy="4744800"/>
          </a:xfrm>
          <a:prstGeom prst="ellipse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3" name="Овал 15"/>
          <p:cNvSpPr/>
          <p:nvPr/>
        </p:nvSpPr>
        <p:spPr>
          <a:xfrm>
            <a:off x="-1950480" y="3259800"/>
            <a:ext cx="5173920" cy="5232960"/>
          </a:xfrm>
          <a:prstGeom prst="ellipse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523880" y="168840"/>
            <a:ext cx="914328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lang="ru-RU" sz="6000" b="1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AES-128 и почему он</a:t>
            </a:r>
            <a:endParaRPr lang="ru-RU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5" name="Прямоугольник 3"/>
          <p:cNvSpPr/>
          <p:nvPr/>
        </p:nvSpPr>
        <p:spPr>
          <a:xfrm>
            <a:off x="-932400" y="0"/>
            <a:ext cx="734400" cy="73440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6" name="Прямоугольник 4"/>
          <p:cNvSpPr/>
          <p:nvPr/>
        </p:nvSpPr>
        <p:spPr>
          <a:xfrm>
            <a:off x="-932400" y="1122480"/>
            <a:ext cx="734400" cy="734400"/>
          </a:xfrm>
          <a:prstGeom prst="rect">
            <a:avLst/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7" name="Прямоугольник 5"/>
          <p:cNvSpPr/>
          <p:nvPr/>
        </p:nvSpPr>
        <p:spPr>
          <a:xfrm>
            <a:off x="-932400" y="2244600"/>
            <a:ext cx="734400" cy="734400"/>
          </a:xfrm>
          <a:prstGeom prst="rect">
            <a:avLst/>
          </a:prstGeom>
          <a:solidFill>
            <a:srgbClr val="2e83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8" name="Прямоугольник: скругленные углы 18"/>
          <p:cNvSpPr/>
          <p:nvPr/>
        </p:nvSpPr>
        <p:spPr>
          <a:xfrm rot="16200000">
            <a:off x="1013400" y="404640"/>
            <a:ext cx="5373000" cy="6810120"/>
          </a:xfrm>
          <a:prstGeom prst="roundRect">
            <a:avLst>
              <a:gd name="adj" fmla="val 16667"/>
            </a:avLst>
          </a:prstGeom>
          <a:solidFill>
            <a:srgbClr val="1e1f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782280" y="1467000"/>
            <a:ext cx="5996880" cy="499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0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Для шифрования файлов мы решили использовать алгоритм AES-128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0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Шифрование AES основано на том, что оно кодирует информацию поблочно. В случае с AES-128 блоки разделяются на 128 бит, а далее  путём сложных алгоритмов перемешиваются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lang="ru-RU" sz="2000" b="0" u="none" strike="noStrike">
                <a:solidFill>
                  <a:schemeClr val="lt1"/>
                </a:solidFill>
                <a:effectLst/>
                <a:uFillTx/>
                <a:latin typeface="Calibri"/>
              </a:rPr>
              <a:t>AES является одним из самых защищённых алгоритмов от криптоанализа. Единственным решением по расшифровке сообщения остаётся брутфорс (грубый перебор) ключа</a:t>
            </a:r>
            <a:endParaRPr lang="ru-RU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0" name=""/>
          <p:cNvPicPr/>
          <p:nvPr/>
        </p:nvPicPr>
        <p:blipFill>
          <a:blip r:embed="rId1"/>
          <a:stretch/>
        </p:blipFill>
        <p:spPr>
          <a:xfrm>
            <a:off x="7253280" y="1210680"/>
            <a:ext cx="4825440" cy="501012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</TotalTime>
  <Application>LibreOffice/25.8.4.2$Linux_X86_64 LibreOffice_project/580$Build-2</Application>
  <AppVersion>15.0000</AppVersion>
  <Words>1713</Words>
  <Paragraphs>93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2026-01-25T15:01:53Z</dcterms:created>
  <dc:creator>Андрей Ln</dc:creator>
  <dc:description/>
  <dc:language>ru-RU</dc:language>
  <cp:lastModifiedBy/>
  <dcterms:modified xsi:type="dcterms:W3CDTF">2026-01-26T10:43:08Z</dcterms:modified>
  <cp:revision>10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Широкоэкранный</vt:lpwstr>
  </property>
  <property fmtid="{D5CDD505-2E9C-101B-9397-08002B2CF9AE}" pid="3" name="Slides">
    <vt:i4>18</vt:i4>
  </property>
</Properties>
</file>